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8" r:id="rId6"/>
    <p:sldId id="270" r:id="rId7"/>
    <p:sldId id="259" r:id="rId8"/>
    <p:sldId id="260" r:id="rId9"/>
    <p:sldId id="262" r:id="rId10"/>
    <p:sldId id="26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3EB4-7C6E-4DBD-B2A5-34284C39510E}" type="datetimeFigureOut">
              <a:rPr lang="de-DE" smtClean="0"/>
              <a:t>24.08.2020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710E8-D0C4-4C10-8C8F-A634DC3D23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0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1080-A43A-40F6-AD7C-7CD89F7A08C9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AD1B1-FF96-4586-9E7F-AEEC49ED6ED1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98A3-DEEA-4BF6-BB23-2AB2E4624FE9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B62F-E161-40C8-B742-E5067535BBCE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342D-9ADF-44EF-9DDF-4844AB73415F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099E-3535-448D-9392-BC6BC1B64D35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107D-D229-4D15-801C-CF8E59A4E792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AC6-D6B8-401D-B8AA-6F9EBB21CC99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076" y="609600"/>
            <a:ext cx="7075925" cy="1320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412274"/>
            <a:ext cx="8596668" cy="351081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70408B-00AA-4E93-9334-B5D63DE31F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334" y="934915"/>
            <a:ext cx="747346" cy="748547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8177CE6-9237-40D3-B18F-6F943E4D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E048-AA9A-4022-911F-07FCC2EABDCD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CDB6EFCA-08D1-4DAE-B128-29318693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A3F32C0B-9A54-4993-B2E0-A2ECF1BD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258F-91F7-4120-9837-430475B40BF4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B2D56-E7EA-401A-AA2E-B3D9EA311A0A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767D-8F83-481A-A968-5B3EBA97D977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51EEB-72F5-499D-8ABC-6D33471FCD92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684-962D-403C-9825-E8F1C0EAF11F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1E71-4818-4230-82DE-CA54A1218952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57B-9D20-4EAB-A9E4-2B2D93D0F2AE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24378-D6AE-4610-ACAB-8563D9B621CF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.lamers@stadt-gl.d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6646F-1993-41E4-8725-53AB4135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20671"/>
            <a:ext cx="7766936" cy="3330165"/>
          </a:xfrm>
        </p:spPr>
        <p:txBody>
          <a:bodyPr/>
          <a:lstStyle/>
          <a:p>
            <a:r>
              <a:rPr lang="de-DE" dirty="0"/>
              <a:t>„Bäder-Situation </a:t>
            </a:r>
            <a:br>
              <a:rPr lang="de-DE" dirty="0"/>
            </a:br>
            <a:r>
              <a:rPr lang="de-DE" dirty="0"/>
              <a:t>in Bergisch Gladbach“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E9EE99-8C50-4F7D-B910-C72DDFC5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511" y="4269783"/>
            <a:ext cx="6974237" cy="1224366"/>
          </a:xfrm>
        </p:spPr>
        <p:txBody>
          <a:bodyPr/>
          <a:lstStyle/>
          <a:p>
            <a:r>
              <a:rPr lang="de-DE" b="1" dirty="0"/>
              <a:t>Podiumsdiskussion am 25. August 2020</a:t>
            </a:r>
            <a:r>
              <a:rPr lang="de-DE" dirty="0"/>
              <a:t> </a:t>
            </a:r>
          </a:p>
          <a:p>
            <a:r>
              <a:rPr lang="de-DE" dirty="0"/>
              <a:t>im Bürgerzentrum Steinbreche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172DB-09FA-45D2-9B2E-0E9AF259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6" y="3987171"/>
            <a:ext cx="2310317" cy="2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7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48900-451A-428B-9BD6-8FB05697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C7E880-8B2B-46A3-A074-B7DA9FBED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Bei </a:t>
            </a:r>
            <a:r>
              <a:rPr lang="de-DE" b="1" u="sng" dirty="0"/>
              <a:t>Fragen – Infos über </a:t>
            </a:r>
            <a:br>
              <a:rPr lang="de-DE" b="1" dirty="0"/>
            </a:br>
            <a:endParaRPr lang="de-DE" b="1" dirty="0"/>
          </a:p>
          <a:p>
            <a:pPr marL="0" indent="0">
              <a:buNone/>
            </a:pPr>
            <a:r>
              <a:rPr lang="de-DE" b="1" u="sng" dirty="0"/>
              <a:t>Stadtsportverband Bergisch Gladbach e.V.  - Geschäftsstelle </a:t>
            </a:r>
          </a:p>
          <a:p>
            <a:pPr marL="0" indent="0">
              <a:buNone/>
            </a:pPr>
            <a:r>
              <a:rPr lang="de-DE" dirty="0"/>
              <a:t>Birgit Lamers</a:t>
            </a:r>
          </a:p>
          <a:p>
            <a:pPr marL="0" indent="0">
              <a:buNone/>
            </a:pPr>
            <a:r>
              <a:rPr lang="de-DE" dirty="0"/>
              <a:t>Scheidtbachstraße 23, 51469 Bergisch Gladbach</a:t>
            </a:r>
          </a:p>
          <a:p>
            <a:pPr marL="0" indent="0">
              <a:buNone/>
            </a:pPr>
            <a:r>
              <a:rPr lang="de-DE" dirty="0"/>
              <a:t>Telefon: 02202 14 2550</a:t>
            </a:r>
          </a:p>
          <a:p>
            <a:pPr marL="0" indent="0">
              <a:buNone/>
            </a:pPr>
            <a:r>
              <a:rPr lang="de-DE" dirty="0"/>
              <a:t>Telefax: 02202 14 2575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b.lamers@stadt-gl.de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www.stadtsportverband-gl.de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62070-6F3D-42B9-ADFE-AB0C8E51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202D7D-F5BB-475F-A9E2-24390E29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3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6646F-1993-41E4-8725-53AB4135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720671"/>
            <a:ext cx="7766936" cy="3330165"/>
          </a:xfrm>
        </p:spPr>
        <p:txBody>
          <a:bodyPr/>
          <a:lstStyle/>
          <a:p>
            <a:r>
              <a:rPr lang="de-DE" dirty="0"/>
              <a:t>„Bäder-Situation </a:t>
            </a:r>
            <a:br>
              <a:rPr lang="de-DE" dirty="0"/>
            </a:br>
            <a:r>
              <a:rPr lang="de-DE" dirty="0"/>
              <a:t>in Bergisch Gladbach“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3E9EE99-8C50-4F7D-B910-C72DDFC5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7511" y="4269783"/>
            <a:ext cx="6974237" cy="1224366"/>
          </a:xfrm>
        </p:spPr>
        <p:txBody>
          <a:bodyPr/>
          <a:lstStyle/>
          <a:p>
            <a:r>
              <a:rPr lang="de-DE" b="1" dirty="0"/>
              <a:t>Podiumsdiskussion am 25. August 2020</a:t>
            </a:r>
            <a:r>
              <a:rPr lang="de-DE" dirty="0"/>
              <a:t> </a:t>
            </a:r>
          </a:p>
          <a:p>
            <a:r>
              <a:rPr lang="de-DE" dirty="0"/>
              <a:t>im Bürgerzentrum Steinbreche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172DB-09FA-45D2-9B2E-0E9AF259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16" y="3987171"/>
            <a:ext cx="2310317" cy="231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6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4B886-3328-4191-9372-B7676003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284" y="609600"/>
            <a:ext cx="7305717" cy="1320800"/>
          </a:xfrm>
        </p:spPr>
        <p:txBody>
          <a:bodyPr>
            <a:normAutofit/>
          </a:bodyPr>
          <a:lstStyle/>
          <a:p>
            <a:r>
              <a:rPr lang="de-DE" dirty="0"/>
              <a:t>Ablauf des </a:t>
            </a:r>
            <a:br>
              <a:rPr lang="de-DE" dirty="0"/>
            </a:br>
            <a:r>
              <a:rPr lang="de-DE" dirty="0"/>
              <a:t>heutigen Abends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4A4B3C-2C73-4A49-9A43-E580C8A12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b="1" dirty="0"/>
              <a:t>Begrüßung</a:t>
            </a:r>
            <a:r>
              <a:rPr lang="de-DE" sz="2400" dirty="0"/>
              <a:t> durch den Vorsitzenden des Stadtsportverband Bergisch Gladbach (SSV), Dr. Hartmut-Christian Vogel</a:t>
            </a:r>
          </a:p>
          <a:p>
            <a:r>
              <a:rPr lang="de-DE" sz="2400" b="1" dirty="0"/>
              <a:t>Kurze Einführung ins Thema </a:t>
            </a:r>
            <a:r>
              <a:rPr lang="de-DE" sz="2400" dirty="0"/>
              <a:t>durch Jörn Greifenberg, Beisitzer im SSV</a:t>
            </a:r>
          </a:p>
          <a:p>
            <a:r>
              <a:rPr lang="de-DE" sz="2400" b="1" dirty="0"/>
              <a:t>Podiumsdiskussion </a:t>
            </a:r>
            <a:r>
              <a:rPr lang="de-DE" sz="2400" dirty="0"/>
              <a:t>mit den BM-Kandidaten Christian Buchen und Frank Stein, Manfred Habrunner von der Bädergesellschaft und Jörn Greifenberg, SSV</a:t>
            </a:r>
          </a:p>
          <a:p>
            <a:r>
              <a:rPr lang="de-DE" sz="2400" b="1" dirty="0"/>
              <a:t>Offene Fragerunde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868DBD-1153-4630-9B26-3270D798A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51688" y="6041362"/>
            <a:ext cx="5083444" cy="365125"/>
          </a:xfrm>
        </p:spPr>
        <p:txBody>
          <a:bodyPr/>
          <a:lstStyle/>
          <a:p>
            <a:r>
              <a:rPr lang="de-DE" dirty="0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B829D7-22DF-4BAA-A6B5-72E3AEC75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4" descr="MPj04101740000[1]">
            <a:extLst>
              <a:ext uri="{FF2B5EF4-FFF2-40B4-BE49-F238E27FC236}">
                <a16:creationId xmlns:a16="http://schemas.microsoft.com/office/drawing/2014/main" id="{3FB10A5F-E36F-4E11-9A79-C3ADDBB7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7894" y="346075"/>
            <a:ext cx="248443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859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921B2-32D4-4D2E-AF0D-56AEEB4A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Chronologie der Bäder in Bergisch Gladbach – </a:t>
            </a:r>
            <a:r>
              <a:rPr lang="de-DE" u="sng" dirty="0"/>
              <a:t>bis 2000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C2EC5-DD95-4699-9754-5D47C2C4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2412274"/>
            <a:ext cx="9291234" cy="3510811"/>
          </a:xfrm>
        </p:spPr>
        <p:txBody>
          <a:bodyPr/>
          <a:lstStyle/>
          <a:p>
            <a:r>
              <a:rPr lang="de-DE" dirty="0"/>
              <a:t>1963-1969	Entstehen des </a:t>
            </a:r>
            <a:r>
              <a:rPr lang="de-DE" sz="2000" b="1" dirty="0"/>
              <a:t>Hallenbad Saaler Mühle als „Bürgerbad</a:t>
            </a:r>
            <a:r>
              <a:rPr lang="de-DE" sz="2000" dirty="0"/>
              <a:t>“</a:t>
            </a:r>
          </a:p>
          <a:p>
            <a:r>
              <a:rPr lang="de-DE" sz="2000" dirty="0"/>
              <a:t>1969-1998	</a:t>
            </a:r>
            <a:r>
              <a:rPr lang="de-DE" sz="2000" b="1" dirty="0"/>
              <a:t>Auskömmliche Wasserzeiten</a:t>
            </a:r>
            <a:r>
              <a:rPr lang="de-DE" sz="2000" dirty="0"/>
              <a:t> für Vereine und Schulen + 						Höchststand der Mitgliederzahlen im organisierten 							Schwimmen</a:t>
            </a:r>
          </a:p>
          <a:p>
            <a:r>
              <a:rPr lang="de-DE" sz="2000" dirty="0"/>
              <a:t>1998/99		Umbau Hallenbad + Wellenbad zu einer </a:t>
            </a:r>
            <a:r>
              <a:rPr lang="de-DE" sz="2000" b="1" dirty="0"/>
              <a:t>Wellness-Anlage </a:t>
            </a:r>
          </a:p>
          <a:p>
            <a:pPr lvl="2"/>
            <a:r>
              <a:rPr lang="de-DE" sz="2000" dirty="0"/>
              <a:t>privater Betreiber („Mediterana“)</a:t>
            </a:r>
          </a:p>
          <a:p>
            <a:pPr lvl="2"/>
            <a:r>
              <a:rPr lang="de-DE" sz="2000" dirty="0"/>
              <a:t>nötige temporäre Auslagerung der Schulen und Vereine</a:t>
            </a:r>
          </a:p>
          <a:p>
            <a:r>
              <a:rPr lang="de-DE" sz="2000" dirty="0"/>
              <a:t>2000			Eröffnung des </a:t>
            </a:r>
            <a:r>
              <a:rPr lang="de-DE" sz="2000" b="1" dirty="0"/>
              <a:t>Mediterana und vertragliche Sicherung des 					Schul- und Vereinsschwimmens </a:t>
            </a:r>
            <a:r>
              <a:rPr lang="de-DE" sz="2000" dirty="0"/>
              <a:t>auf lange Laufzeit		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759D8-1A3B-4E89-B07D-C08ACF15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3E535-B6C3-42EF-89AF-349C0079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921B2-32D4-4D2E-AF0D-56AEEB4A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6" y="451513"/>
            <a:ext cx="7075925" cy="1245551"/>
          </a:xfrm>
        </p:spPr>
        <p:txBody>
          <a:bodyPr/>
          <a:lstStyle/>
          <a:p>
            <a:r>
              <a:rPr lang="de-DE" dirty="0"/>
              <a:t>Chronologie der Bäder in Bergisch Gladbach –</a:t>
            </a:r>
            <a:r>
              <a:rPr lang="de-DE" u="sng" dirty="0"/>
              <a:t>2001-2008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C2EC5-DD95-4699-9754-5D47C2C4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1836549"/>
            <a:ext cx="9291234" cy="4411851"/>
          </a:xfrm>
        </p:spPr>
        <p:txBody>
          <a:bodyPr>
            <a:normAutofit fontScale="85000" lnSpcReduction="20000"/>
          </a:bodyPr>
          <a:lstStyle/>
          <a:p>
            <a:r>
              <a:rPr lang="de-DE" u="sng" dirty="0"/>
              <a:t>2008</a:t>
            </a:r>
            <a:r>
              <a:rPr lang="de-DE" dirty="0"/>
              <a:t>		</a:t>
            </a:r>
            <a:r>
              <a:rPr lang="de-DE" sz="2000" b="1" dirty="0"/>
              <a:t>Vertragliche Neugestaltung des </a:t>
            </a:r>
            <a:r>
              <a:rPr lang="de-DE" sz="2000" b="1" dirty="0" err="1"/>
              <a:t>Grundkonstruktes</a:t>
            </a:r>
            <a:r>
              <a:rPr lang="de-DE" sz="2000" b="1" dirty="0"/>
              <a:t>:</a:t>
            </a:r>
          </a:p>
          <a:p>
            <a:pPr lvl="2"/>
            <a:r>
              <a:rPr lang="de-DE" sz="1600" dirty="0"/>
              <a:t>Abstandszahlung von Mediterana an Stadt</a:t>
            </a:r>
          </a:p>
          <a:p>
            <a:pPr lvl="2"/>
            <a:r>
              <a:rPr lang="de-DE" sz="1600" dirty="0"/>
              <a:t>Übergang Gesamtareal an Mediterana</a:t>
            </a:r>
          </a:p>
          <a:p>
            <a:pPr lvl="2"/>
            <a:r>
              <a:rPr lang="de-DE" sz="1600" dirty="0"/>
              <a:t>Wegfall Schul- und Vereinsschwimmen vor Ort</a:t>
            </a:r>
          </a:p>
          <a:p>
            <a:pPr lvl="2"/>
            <a:r>
              <a:rPr lang="de-DE" sz="1600" dirty="0"/>
              <a:t>Massiver Verlust an Wasserfläche und –zeit für Vereine und Schulen + Verteilung auf Rest-Bäder</a:t>
            </a:r>
          </a:p>
          <a:p>
            <a:pPr lvl="1"/>
            <a:r>
              <a:rPr lang="de-DE" sz="1800" dirty="0"/>
              <a:t>		</a:t>
            </a:r>
            <a:r>
              <a:rPr lang="de-DE" sz="2000" dirty="0"/>
              <a:t>GL-Sportforum zur Bäder-Situation</a:t>
            </a:r>
          </a:p>
          <a:p>
            <a:r>
              <a:rPr lang="de-DE" sz="2000" u="sng" dirty="0"/>
              <a:t>2008/2009</a:t>
            </a:r>
            <a:r>
              <a:rPr lang="de-DE" sz="2000" dirty="0"/>
              <a:t>		</a:t>
            </a:r>
            <a:r>
              <a:rPr lang="de-DE" sz="2000" b="1" dirty="0"/>
              <a:t>Beschlüsse zur Sanierung für Mohnweg + Zanders-Bad </a:t>
            </a:r>
          </a:p>
          <a:p>
            <a:pPr lvl="2"/>
            <a:r>
              <a:rPr lang="de-DE" sz="2000" dirty="0"/>
              <a:t>Beginn der „gedanklichen Verrechnung der Sanierungskosten“</a:t>
            </a:r>
          </a:p>
          <a:p>
            <a:pPr lvl="2"/>
            <a:r>
              <a:rPr lang="de-DE" sz="2000" dirty="0"/>
              <a:t>Beginn der Varianten-Diskussion (</a:t>
            </a:r>
            <a:r>
              <a:rPr lang="de-DE" sz="2000" dirty="0" err="1"/>
              <a:t>Meleghy</a:t>
            </a:r>
            <a:r>
              <a:rPr lang="de-DE" sz="2000" dirty="0"/>
              <a:t>-Gelände, Neubau Mohnweg …)</a:t>
            </a:r>
          </a:p>
          <a:p>
            <a:pPr lvl="2"/>
            <a:r>
              <a:rPr lang="de-DE" sz="2000" dirty="0"/>
              <a:t>Anweisung Rat am 24.04.2008 an BM als Mitglied der Gesellschafterversammlung der Bäder-GmbH, auf „rasche Sanierung des Zanders-Bad hinzuwirken“</a:t>
            </a:r>
          </a:p>
          <a:p>
            <a:pPr lvl="2"/>
            <a:r>
              <a:rPr lang="de-DE" sz="2000" dirty="0"/>
              <a:t>Beschluss Haupt- und Finanzausschuss 23.6.2009 zur „Sanierung Mohnweg vorbehaltlich der Finanzierung“</a:t>
            </a:r>
          </a:p>
          <a:p>
            <a:pPr lvl="3"/>
            <a:r>
              <a:rPr lang="de-DE" sz="1800" dirty="0"/>
              <a:t>Eckpunkte: Baukörper wie bisher, Baubeginn Nov. 2009, Fertigstellung Ende 2010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759D8-1A3B-4E89-B07D-C08ACF15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3E535-B6C3-42EF-89AF-349C0079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9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921B2-32D4-4D2E-AF0D-56AEEB4A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Chronologie der Bäder in Bergisch Gladbach – </a:t>
            </a:r>
            <a:r>
              <a:rPr lang="de-DE" u="sng" dirty="0"/>
              <a:t>2010-2017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C2EC5-DD95-4699-9754-5D47C2C4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451" y="2053525"/>
            <a:ext cx="9291234" cy="3987837"/>
          </a:xfrm>
        </p:spPr>
        <p:txBody>
          <a:bodyPr>
            <a:normAutofit fontScale="92500" lnSpcReduction="20000"/>
          </a:bodyPr>
          <a:lstStyle/>
          <a:p>
            <a:r>
              <a:rPr lang="de-DE" u="sng" dirty="0"/>
              <a:t>2010-2013</a:t>
            </a:r>
            <a:r>
              <a:rPr lang="de-DE" dirty="0"/>
              <a:t>		Mehrere „Runde Tische“ der Schwimmvereine + SSV zur</a:t>
            </a:r>
          </a:p>
          <a:p>
            <a:pPr lvl="1"/>
            <a:r>
              <a:rPr lang="de-DE" dirty="0"/>
              <a:t>Wasserflächensituation und Bahnstunden </a:t>
            </a:r>
          </a:p>
          <a:p>
            <a:pPr lvl="1"/>
            <a:r>
              <a:rPr lang="de-DE" dirty="0"/>
              <a:t>strategischen Neuausrichtung</a:t>
            </a:r>
          </a:p>
          <a:p>
            <a:pPr lvl="1"/>
            <a:r>
              <a:rPr lang="de-DE" dirty="0"/>
              <a:t>Neubau eines Schul- und Vereinsbades</a:t>
            </a:r>
          </a:p>
          <a:p>
            <a:pPr lvl="1"/>
            <a:r>
              <a:rPr lang="de-DE" dirty="0"/>
              <a:t>Mögliche Einbindung der „Hahn-Gruppe“ </a:t>
            </a:r>
            <a:endParaRPr lang="de-DE" sz="1800" dirty="0"/>
          </a:p>
          <a:p>
            <a:r>
              <a:rPr lang="de-DE" sz="2000" u="sng" dirty="0"/>
              <a:t>2014/2015</a:t>
            </a:r>
            <a:r>
              <a:rPr lang="de-DE" sz="2000" dirty="0"/>
              <a:t>	</a:t>
            </a:r>
          </a:p>
          <a:p>
            <a:pPr lvl="1"/>
            <a:r>
              <a:rPr lang="de-DE" sz="1800" dirty="0"/>
              <a:t>Schließung des RTB-Bades  </a:t>
            </a:r>
          </a:p>
          <a:p>
            <a:pPr lvl="1"/>
            <a:r>
              <a:rPr lang="de-DE" sz="1800" dirty="0"/>
              <a:t>„Schwimmbadsituation Bergisch Gladbach“ wird „Chefsache“ im SSV</a:t>
            </a:r>
          </a:p>
          <a:p>
            <a:pPr lvl="1"/>
            <a:r>
              <a:rPr lang="de-DE" sz="1800" dirty="0"/>
              <a:t>Konzeptstudie für Neubau Funktions-Hallenbad auf </a:t>
            </a:r>
            <a:r>
              <a:rPr lang="de-DE" sz="1800" dirty="0" err="1"/>
              <a:t>Meleghy</a:t>
            </a:r>
            <a:r>
              <a:rPr lang="de-DE" sz="1800" dirty="0"/>
              <a:t>-Gelände in Lückerath</a:t>
            </a:r>
          </a:p>
          <a:p>
            <a:pPr lvl="2"/>
            <a:r>
              <a:rPr lang="de-DE" sz="1600" dirty="0"/>
              <a:t>6 Bahnen à 25 Meter + Lehrschwimmbecken + Funktionsräume</a:t>
            </a:r>
          </a:p>
          <a:p>
            <a:r>
              <a:rPr lang="de-DE" sz="2000" u="sng" dirty="0"/>
              <a:t>2017</a:t>
            </a:r>
            <a:r>
              <a:rPr lang="de-DE" sz="2000" dirty="0"/>
              <a:t>		Sofortschließung + lange Instandsetzung Zanders-Bad wegen 					</a:t>
            </a:r>
            <a:r>
              <a:rPr lang="de-DE" sz="2000" dirty="0" err="1"/>
              <a:t>Statikproblematik</a:t>
            </a:r>
            <a:r>
              <a:rPr lang="de-DE" sz="2000" dirty="0"/>
              <a:t> (befristete Lösung)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759D8-1A3B-4E89-B07D-C08ACF15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3E535-B6C3-42EF-89AF-349C0079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4" descr="MPj04140300000[1]">
            <a:extLst>
              <a:ext uri="{FF2B5EF4-FFF2-40B4-BE49-F238E27FC236}">
                <a16:creationId xmlns:a16="http://schemas.microsoft.com/office/drawing/2014/main" id="{CB50E7E4-4BD6-4A06-AE2C-4B543114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0711" y="2538600"/>
            <a:ext cx="3024188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94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921B2-32D4-4D2E-AF0D-56AEEB4A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Chronologie der Bäder in Bergisch Gladbach – </a:t>
            </a:r>
            <a:r>
              <a:rPr lang="de-DE" u="sng" dirty="0"/>
              <a:t>2018-2019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4C2EC5-DD95-4699-9754-5D47C2C47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16" y="2007032"/>
            <a:ext cx="9887919" cy="4034330"/>
          </a:xfrm>
        </p:spPr>
        <p:txBody>
          <a:bodyPr>
            <a:normAutofit fontScale="85000" lnSpcReduction="20000"/>
          </a:bodyPr>
          <a:lstStyle/>
          <a:p>
            <a:r>
              <a:rPr lang="de-DE" u="sng" dirty="0"/>
              <a:t>10.07.2018</a:t>
            </a:r>
            <a:r>
              <a:rPr lang="de-DE" dirty="0"/>
              <a:t>		</a:t>
            </a:r>
            <a:r>
              <a:rPr lang="de-DE" sz="2000" dirty="0"/>
              <a:t>Rats-Beschluss zum </a:t>
            </a:r>
            <a:br>
              <a:rPr lang="de-DE" sz="2000" dirty="0"/>
            </a:br>
            <a:r>
              <a:rPr lang="de-DE" sz="2000" dirty="0"/>
              <a:t>				Abriss + Neubau Schwimmbad am Mohnweg</a:t>
            </a:r>
          </a:p>
          <a:p>
            <a:pPr lvl="1"/>
            <a:r>
              <a:rPr lang="de-DE" sz="1800" dirty="0"/>
              <a:t>Finanzierung über Bäder-GmbH</a:t>
            </a:r>
          </a:p>
          <a:p>
            <a:pPr lvl="1"/>
            <a:r>
              <a:rPr lang="de-DE" sz="1800" dirty="0"/>
              <a:t>Fixierung Zeitplan: Abriss Anfang 2021 + Neubau Bad und Halle am Mohnweg in 2021/22</a:t>
            </a:r>
          </a:p>
          <a:p>
            <a:pPr lvl="1"/>
            <a:r>
              <a:rPr lang="de-DE" sz="1800" dirty="0"/>
              <a:t>Zusage zur Einbindung SSV + Schwimmszene (Ziel: 4 Bahnen à 25 Meter)</a:t>
            </a:r>
          </a:p>
          <a:p>
            <a:pPr lvl="1"/>
            <a:r>
              <a:rPr lang="de-DE" sz="1800" dirty="0"/>
              <a:t>Sanierung Zanders-Bad im Anschluss an Neubau Mohnweg</a:t>
            </a:r>
          </a:p>
          <a:p>
            <a:r>
              <a:rPr lang="de-DE" sz="2000" dirty="0"/>
              <a:t>Sept. 2019		Erneute Sofortschließung + lange Instandsetzung Zanders-									Bad wegen massiven Wasserverlusten</a:t>
            </a:r>
          </a:p>
          <a:p>
            <a:r>
              <a:rPr lang="de-DE" sz="2000" u="sng" dirty="0"/>
              <a:t>14.10.2019</a:t>
            </a:r>
            <a:r>
              <a:rPr lang="de-DE" sz="2000" dirty="0"/>
              <a:t>	Gesprächsaustausch mit BM, Bäder-GmbH, Fraktionen, SSV, 									Kämmerer und Architekturbüro</a:t>
            </a:r>
          </a:p>
          <a:p>
            <a:pPr lvl="1"/>
            <a:r>
              <a:rPr lang="de-DE" sz="1800" dirty="0"/>
              <a:t>Vorstellung von 3 Varianten</a:t>
            </a:r>
          </a:p>
          <a:p>
            <a:pPr lvl="1"/>
            <a:r>
              <a:rPr lang="de-DE" sz="1800" dirty="0"/>
              <a:t>Fehlende Finanzierbarkeit selbst der kleinsten Variante mit „3 Bahnen à 15 Meter“</a:t>
            </a:r>
          </a:p>
          <a:p>
            <a:pPr lvl="1"/>
            <a:r>
              <a:rPr lang="de-DE" sz="1800" dirty="0"/>
              <a:t>Votum: Auftrag zur Ermittlung einer 4. Variante an neuem Standort sowie Kosten für Grundsanierung Zanders-Bad	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2759D8-1A3B-4E89-B07D-C08ACF15B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13E535-B6C3-42EF-89AF-349C0079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25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1DAB6-177B-4C43-B344-2131F4CB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6" y="609600"/>
            <a:ext cx="7075925" cy="808495"/>
          </a:xfrm>
        </p:spPr>
        <p:txBody>
          <a:bodyPr>
            <a:normAutofit fontScale="90000"/>
          </a:bodyPr>
          <a:lstStyle/>
          <a:p>
            <a:r>
              <a:rPr lang="de-DE" dirty="0"/>
              <a:t>Resümee zur Entwicklung seit 2008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115E40-A8C4-467D-BBDC-AD50CF2F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797803"/>
            <a:ext cx="9001359" cy="4608684"/>
          </a:xfrm>
        </p:spPr>
        <p:txBody>
          <a:bodyPr>
            <a:normAutofit fontScale="92500" lnSpcReduction="20000"/>
          </a:bodyPr>
          <a:lstStyle/>
          <a:p>
            <a:r>
              <a:rPr lang="de-DE" b="1" u="sng" dirty="0"/>
              <a:t>Bad Mohnweg</a:t>
            </a:r>
            <a:r>
              <a:rPr lang="de-DE" dirty="0"/>
              <a:t>: marode und abgängig, Betrieb nur unter widrigen Bedingungen</a:t>
            </a:r>
          </a:p>
          <a:p>
            <a:r>
              <a:rPr lang="de-DE" b="1" u="sng" dirty="0"/>
              <a:t>Kombibad Paffrath</a:t>
            </a:r>
            <a:r>
              <a:rPr lang="de-DE" dirty="0"/>
              <a:t>: festes Kontingent für Vereine + Schulsport; aber nur 1 Tag/Woche in Gänze</a:t>
            </a:r>
          </a:p>
          <a:p>
            <a:r>
              <a:rPr lang="de-DE" b="1" u="sng" dirty="0"/>
              <a:t>Zanders-Bad</a:t>
            </a:r>
            <a:r>
              <a:rPr lang="de-DE" dirty="0"/>
              <a:t>: erheblicher Sanierungsstau und wiederholte Ausfälle</a:t>
            </a:r>
            <a:br>
              <a:rPr lang="de-DE" dirty="0"/>
            </a:br>
            <a:endParaRPr lang="de-DE" dirty="0"/>
          </a:p>
          <a:p>
            <a:r>
              <a:rPr lang="de-DE" dirty="0"/>
              <a:t>Erhebliche Einschränkungen für Schul- und Vereinsschwimmen bzgl.</a:t>
            </a:r>
          </a:p>
          <a:p>
            <a:pPr lvl="1"/>
            <a:r>
              <a:rPr lang="de-DE" dirty="0"/>
              <a:t>Schwimmerlernung</a:t>
            </a:r>
          </a:p>
          <a:p>
            <a:pPr lvl="1"/>
            <a:r>
              <a:rPr lang="de-DE" dirty="0"/>
              <a:t>Breitensport für Kinder + Erwachsene</a:t>
            </a:r>
          </a:p>
          <a:p>
            <a:pPr lvl="1"/>
            <a:r>
              <a:rPr lang="de-DE" dirty="0"/>
              <a:t>Ambitionierter Hobbysport bis Leistungssport</a:t>
            </a:r>
          </a:p>
          <a:p>
            <a:pPr lvl="1"/>
            <a:r>
              <a:rPr lang="de-DE" dirty="0"/>
              <a:t>Spartensport wie Triathlon, Tauchen, Wasserball, Aquagymnastik u.a.</a:t>
            </a:r>
          </a:p>
          <a:p>
            <a:pPr lvl="1"/>
            <a:r>
              <a:rPr lang="de-DE" dirty="0"/>
              <a:t>Ausbildungs- / Schulungswesen für Vertiefung, Rettungsschwimmen, Übungsleiter</a:t>
            </a:r>
          </a:p>
          <a:p>
            <a:pPr lvl="1"/>
            <a:r>
              <a:rPr lang="de-DE" dirty="0"/>
              <a:t>Schulschwimmen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Umsetzung der Strategischen Ausrichtung und Behebung Sanierungsstau überfällig!</a:t>
            </a:r>
          </a:p>
          <a:p>
            <a:pPr marL="457200" lvl="1" indent="0">
              <a:buNone/>
            </a:pPr>
            <a:r>
              <a:rPr lang="de-DE" dirty="0"/>
              <a:t>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9E633C-416A-48F8-BAA1-92A203ADC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4CDB7-7435-420B-8095-04ABF649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3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AE259-768B-43BB-B615-4BD92D8E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76" y="609600"/>
            <a:ext cx="7075925" cy="816244"/>
          </a:xfrm>
        </p:spPr>
        <p:txBody>
          <a:bodyPr/>
          <a:lstStyle/>
          <a:p>
            <a:r>
              <a:rPr lang="de-DE" dirty="0"/>
              <a:t>Status quo am </a:t>
            </a:r>
            <a:r>
              <a:rPr lang="de-DE" u="sng" dirty="0"/>
              <a:t>25. August 2020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19C147-0F18-437B-AF7C-4D6FA3E33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42" y="2412274"/>
            <a:ext cx="9283485" cy="3510811"/>
          </a:xfrm>
        </p:spPr>
        <p:txBody>
          <a:bodyPr>
            <a:normAutofit fontScale="92500" lnSpcReduction="10000"/>
          </a:bodyPr>
          <a:lstStyle/>
          <a:p>
            <a:r>
              <a:rPr lang="de-DE" sz="2000" b="1" dirty="0"/>
              <a:t>Rats-Beschluss vom 10.07.2018 </a:t>
            </a:r>
            <a:br>
              <a:rPr lang="de-DE" sz="2000" b="1" dirty="0"/>
            </a:br>
            <a:r>
              <a:rPr lang="de-DE" sz="2000" dirty="0"/>
              <a:t>zum Neubau Mohnweg besteht fort </a:t>
            </a:r>
          </a:p>
          <a:p>
            <a:r>
              <a:rPr lang="de-DE" sz="2000" b="1" dirty="0"/>
              <a:t>Untersuchungsergebnis Architekturbüro </a:t>
            </a:r>
            <a:br>
              <a:rPr lang="de-DE" sz="2000" b="1" dirty="0"/>
            </a:br>
            <a:r>
              <a:rPr lang="de-DE" sz="2000" dirty="0"/>
              <a:t>zu verschiedenen Bauvarianten liegt vor</a:t>
            </a:r>
          </a:p>
          <a:p>
            <a:r>
              <a:rPr lang="de-DE" sz="2000" dirty="0"/>
              <a:t>darin Korrektur der bisherigen </a:t>
            </a:r>
            <a:r>
              <a:rPr lang="de-DE" sz="2000" b="1" dirty="0"/>
              <a:t>Kostenprognosen</a:t>
            </a:r>
          </a:p>
          <a:p>
            <a:r>
              <a:rPr lang="de-DE" sz="2000" dirty="0"/>
              <a:t>Tenor: „</a:t>
            </a:r>
            <a:r>
              <a:rPr lang="de-DE" sz="2000" b="1" dirty="0"/>
              <a:t>Funktions-Neubau ist deutlich günstiger </a:t>
            </a:r>
            <a:r>
              <a:rPr lang="de-DE" sz="2000" dirty="0"/>
              <a:t>als Sanierung Zanders-Bad + Neubau Mohnweg“ (ohne Grundstücksfrage sowie -kosten)</a:t>
            </a:r>
            <a:br>
              <a:rPr lang="de-DE" sz="2000" dirty="0"/>
            </a:br>
            <a:endParaRPr lang="de-DE" sz="2000" dirty="0"/>
          </a:p>
          <a:p>
            <a:r>
              <a:rPr lang="de-DE" sz="2000" b="1" u="sng" dirty="0">
                <a:solidFill>
                  <a:srgbClr val="FF0000"/>
                </a:solidFill>
              </a:rPr>
              <a:t>Und nun</a:t>
            </a:r>
            <a:r>
              <a:rPr lang="de-DE" sz="2000" b="1" dirty="0">
                <a:solidFill>
                  <a:srgbClr val="FF0000"/>
                </a:solidFill>
              </a:rPr>
              <a:t>? – 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Wie geht es konkret weiter in der Chronologie und </a:t>
            </a:r>
            <a:br>
              <a:rPr lang="de-DE" sz="2000" b="1" dirty="0">
                <a:solidFill>
                  <a:srgbClr val="FF0000"/>
                </a:solidFill>
              </a:rPr>
            </a:br>
            <a:r>
              <a:rPr lang="de-DE" sz="2000" b="1" dirty="0">
                <a:solidFill>
                  <a:srgbClr val="FF0000"/>
                </a:solidFill>
              </a:rPr>
              <a:t>praktischen Umsetzung?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F7D152-4F92-4581-904C-1D9A5A45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C37B62-F13C-4F2B-81CF-6FDCE0BC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1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F9E1F2-C949-4432-A89B-0B7A0EE7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Handlungsszenarien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EE13F9-8901-47DF-BDE9-14D286BC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83" y="1859797"/>
            <a:ext cx="9035512" cy="426203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[„Variante 0“ – </a:t>
            </a:r>
            <a:r>
              <a:rPr lang="de-DE" b="1" dirty="0"/>
              <a:t>weiterhin</a:t>
            </a:r>
            <a:r>
              <a:rPr lang="de-DE" dirty="0"/>
              <a:t> k</a:t>
            </a:r>
            <a:r>
              <a:rPr lang="de-DE" b="1" dirty="0"/>
              <a:t>eine grundlegenden strategischen Maßnahmen]</a:t>
            </a:r>
          </a:p>
          <a:p>
            <a:r>
              <a:rPr lang="de-DE" dirty="0"/>
              <a:t>Variante 1 – </a:t>
            </a:r>
            <a:r>
              <a:rPr lang="de-DE" b="1" dirty="0"/>
              <a:t>Zeitnahe Sanierung Zanders-Bad +</a:t>
            </a:r>
            <a:br>
              <a:rPr lang="de-DE" b="1" dirty="0"/>
            </a:br>
            <a:r>
              <a:rPr lang="de-DE" b="1" dirty="0"/>
              <a:t>			Neubau von </a:t>
            </a:r>
            <a:r>
              <a:rPr lang="de-DE" b="1" dirty="0" err="1"/>
              <a:t>Mohnweg</a:t>
            </a:r>
            <a:r>
              <a:rPr lang="de-DE" b="1" dirty="0"/>
              <a:t>  mit 3 Bahnen à 15 Meter </a:t>
            </a:r>
            <a:br>
              <a:rPr lang="de-DE" b="1" dirty="0"/>
            </a:br>
            <a:r>
              <a:rPr lang="de-DE" b="1" dirty="0"/>
              <a:t>		</a:t>
            </a:r>
          </a:p>
          <a:p>
            <a:r>
              <a:rPr lang="de-DE" dirty="0"/>
              <a:t>Variante 2 – </a:t>
            </a:r>
            <a:r>
              <a:rPr lang="de-DE" b="1" dirty="0"/>
              <a:t>Zeitnahe Sanierung Zanders-Bad +</a:t>
            </a:r>
            <a:br>
              <a:rPr lang="de-DE" dirty="0"/>
            </a:br>
            <a:r>
              <a:rPr lang="de-DE" dirty="0"/>
              <a:t>			</a:t>
            </a:r>
            <a:r>
              <a:rPr lang="de-DE" b="1" dirty="0"/>
              <a:t>Neubau am </a:t>
            </a:r>
            <a:r>
              <a:rPr lang="de-DE" b="1" dirty="0" err="1"/>
              <a:t>Mohnweg</a:t>
            </a:r>
            <a:r>
              <a:rPr lang="de-DE" b="1" dirty="0"/>
              <a:t> mit 4 Bahnen à 25 Meter</a:t>
            </a:r>
          </a:p>
          <a:p>
            <a:r>
              <a:rPr lang="de-DE" dirty="0"/>
              <a:t>Variante 3 – </a:t>
            </a:r>
          </a:p>
          <a:p>
            <a:pPr lvl="1"/>
            <a:r>
              <a:rPr lang="de-DE" dirty="0"/>
              <a:t>		keine Sanierung Zanders-Bad </a:t>
            </a:r>
          </a:p>
          <a:p>
            <a:pPr lvl="1"/>
            <a:r>
              <a:rPr lang="de-DE" dirty="0"/>
              <a:t>		kein Neubau Mohnweg</a:t>
            </a:r>
          </a:p>
          <a:p>
            <a:pPr lvl="1"/>
            <a:r>
              <a:rPr lang="de-DE" dirty="0"/>
              <a:t>		dafür </a:t>
            </a:r>
            <a:r>
              <a:rPr lang="de-DE" b="1" dirty="0"/>
              <a:t>Neubau eines zeitgemäßen Funktionsbades</a:t>
            </a:r>
          </a:p>
          <a:p>
            <a:pPr lvl="2"/>
            <a:r>
              <a:rPr lang="de-DE" b="1" dirty="0"/>
              <a:t>Mit Sport-Becken mit 25-Meter-Bahnen + Nicht-Schwimmer-Becken</a:t>
            </a:r>
          </a:p>
          <a:p>
            <a:pPr lvl="2"/>
            <a:r>
              <a:rPr lang="de-DE" b="1" dirty="0"/>
              <a:t>Auf noch zu findendem Grundstück (Erreichbarkeit + Parksituation)</a:t>
            </a:r>
          </a:p>
          <a:p>
            <a:pPr lvl="1"/>
            <a:r>
              <a:rPr lang="de-DE" b="1" dirty="0"/>
              <a:t>= Inhaltliches Votum des Vereinsschwimmsports </a:t>
            </a:r>
            <a:r>
              <a:rPr lang="de-DE" dirty="0"/>
              <a:t>Bergisch Gladbach mit seinen </a:t>
            </a:r>
            <a:br>
              <a:rPr lang="de-DE" dirty="0"/>
            </a:br>
            <a:r>
              <a:rPr lang="de-DE" dirty="0"/>
              <a:t>	über 2.000 Mitgliedern plus  Kursteilnehmer*innen</a:t>
            </a:r>
            <a:br>
              <a:rPr lang="de-DE" dirty="0">
                <a:highlight>
                  <a:srgbClr val="FFFF00"/>
                </a:highlight>
              </a:rPr>
            </a:b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E71199-9754-4E24-9396-06276553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"Bäder-Situation in Bergisch Gladbach" - Podiumsdiskussion am 25.08.2020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51A7B-6848-4DA3-972D-8B19115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45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964</Words>
  <Application>Microsoft Office PowerPoint</Application>
  <PresentationFormat>Breitbild</PresentationFormat>
  <Paragraphs>111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Facette</vt:lpstr>
      <vt:lpstr>„Bäder-Situation  in Bergisch Gladbach“</vt:lpstr>
      <vt:lpstr>Ablauf des  heutigen Abends</vt:lpstr>
      <vt:lpstr>Chronologie der Bäder in Bergisch Gladbach – bis 2000</vt:lpstr>
      <vt:lpstr>Chronologie der Bäder in Bergisch Gladbach –2001-2008</vt:lpstr>
      <vt:lpstr>Chronologie der Bäder in Bergisch Gladbach – 2010-2017</vt:lpstr>
      <vt:lpstr>Chronologie der Bäder in Bergisch Gladbach – 2018-2019</vt:lpstr>
      <vt:lpstr>Resümee zur Entwicklung seit 2008</vt:lpstr>
      <vt:lpstr>Status quo am 25. August 2020 </vt:lpstr>
      <vt:lpstr>Mögliche Handlungsszenarien</vt:lpstr>
      <vt:lpstr>Vielen Dank!</vt:lpstr>
      <vt:lpstr>„Bäder-Situation  in Bergisch Gladbach“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Bewerbung „Politikfähigkeit der Bünde“</dc:title>
  <dc:creator>TV Refrath</dc:creator>
  <cp:lastModifiedBy>Lamers, Birgit</cp:lastModifiedBy>
  <cp:revision>27</cp:revision>
  <dcterms:created xsi:type="dcterms:W3CDTF">2018-02-21T08:26:57Z</dcterms:created>
  <dcterms:modified xsi:type="dcterms:W3CDTF">2020-08-24T14:05:56Z</dcterms:modified>
</cp:coreProperties>
</file>